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29"/>
  </p:notesMasterIdLst>
  <p:handoutMasterIdLst>
    <p:handoutMasterId r:id="rId30"/>
  </p:handoutMasterIdLst>
  <p:sldIdLst>
    <p:sldId id="258" r:id="rId3"/>
    <p:sldId id="260" r:id="rId4"/>
    <p:sldId id="270" r:id="rId5"/>
    <p:sldId id="271" r:id="rId6"/>
    <p:sldId id="272" r:id="rId7"/>
    <p:sldId id="275" r:id="rId8"/>
    <p:sldId id="285" r:id="rId9"/>
    <p:sldId id="273" r:id="rId10"/>
    <p:sldId id="274" r:id="rId11"/>
    <p:sldId id="276" r:id="rId12"/>
    <p:sldId id="277" r:id="rId13"/>
    <p:sldId id="278" r:id="rId14"/>
    <p:sldId id="279" r:id="rId15"/>
    <p:sldId id="280" r:id="rId16"/>
    <p:sldId id="288" r:id="rId17"/>
    <p:sldId id="281" r:id="rId18"/>
    <p:sldId id="282" r:id="rId19"/>
    <p:sldId id="283" r:id="rId20"/>
    <p:sldId id="284" r:id="rId21"/>
    <p:sldId id="286" r:id="rId22"/>
    <p:sldId id="287" r:id="rId23"/>
    <p:sldId id="289" r:id="rId24"/>
    <p:sldId id="290" r:id="rId25"/>
    <p:sldId id="291" r:id="rId26"/>
    <p:sldId id="292" r:id="rId27"/>
    <p:sldId id="293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69" autoAdjust="0"/>
    <p:restoredTop sz="94660"/>
  </p:normalViewPr>
  <p:slideViewPr>
    <p:cSldViewPr snapToGrid="0">
      <p:cViewPr varScale="1">
        <p:scale>
          <a:sx n="74" d="100"/>
          <a:sy n="74" d="100"/>
        </p:scale>
        <p:origin x="-124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EBDA6D-DC69-4DCE-BAF7-6763517D3376}" type="datetimeFigureOut">
              <a:rPr/>
              <a:t>9/21/2012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977E94-A6AB-4E02-8E43-E89F9CF4757F}" type="slidenum">
              <a:rPr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542583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7F6C43-988E-4257-9A1C-C162EF036D58}" type="datetimeFigureOut">
              <a:rPr/>
              <a:t>9/21/2012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D491D0-8E1B-49C7-849B-A28568D94497}" type="slidenum">
              <a:rPr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26325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 bwMode="inv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124400" y="1371600"/>
            <a:ext cx="7019600" cy="2971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2124400" y="4462272"/>
            <a:ext cx="7019600" cy="10332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">
          <a:xfrm>
            <a:off x="2381399" y="1943842"/>
            <a:ext cx="6375047" cy="2387600"/>
          </a:xfrm>
        </p:spPr>
        <p:txBody>
          <a:bodyPr anchor="b"/>
          <a:lstStyle>
            <a:lvl1pPr algn="l">
              <a:lnSpc>
                <a:spcPct val="90000"/>
              </a:lnSpc>
              <a:defRPr sz="6000" b="1">
                <a:solidFill>
                  <a:schemeClr val="tx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81399" y="4538660"/>
            <a:ext cx="6375047" cy="865321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/>
              <a:t>9/21/2012</a:t>
            </a:fld>
            <a:endParaRPr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47549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/>
              <a:t>9/21/2012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64405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3649" y="462249"/>
            <a:ext cx="7269816" cy="5714714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83650" y="6356351"/>
            <a:ext cx="1478960" cy="365125"/>
          </a:xfrm>
        </p:spPr>
        <p:txBody>
          <a:bodyPr/>
          <a:lstStyle/>
          <a:p>
            <a:fld id="{2CCFE9AC-F15C-4FA0-A6F1-298829FA691D}" type="datetimeFigureOut">
              <a:rPr/>
              <a:t>9/21/2012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86780" y="6356351"/>
            <a:ext cx="4265840" cy="365125"/>
          </a:xfrm>
        </p:spPr>
        <p:txBody>
          <a:bodyPr/>
          <a:lstStyle/>
          <a:p>
            <a:endParaRPr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 rot="5400000">
            <a:off x="4785352" y="2914977"/>
            <a:ext cx="6857433" cy="1028615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 rot="5400000">
            <a:off x="5343503" y="3384990"/>
            <a:ext cx="6858000" cy="891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99761" y="462249"/>
            <a:ext cx="1028165" cy="5714714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076792" y="6356351"/>
            <a:ext cx="1476674" cy="365125"/>
          </a:xfrm>
        </p:spPr>
        <p:txBody>
          <a:bodyPr/>
          <a:lstStyle/>
          <a:p>
            <a:fld id="{BD266BE7-899D-4075-917F-DBDE33B6B692}" type="slidenum">
              <a:rPr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2941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/>
              <a:t>9/21/2012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41333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 bwMode="inv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626614" y="-20637"/>
            <a:ext cx="5486400" cy="434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2626614" y="4462272"/>
            <a:ext cx="5486400" cy="17190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2878511" y="658347"/>
            <a:ext cx="4948098" cy="3664417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5000" b="1">
                <a:solidFill>
                  <a:schemeClr val="tx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78511" y="4589464"/>
            <a:ext cx="4948099" cy="1500187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/>
              <a:t>9/21/2012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82452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60120" y="2194560"/>
            <a:ext cx="3367278" cy="3986784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11526" y="2194560"/>
            <a:ext cx="3370068" cy="3986784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/>
              <a:t>9/21/2012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0104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0120" y="1828457"/>
            <a:ext cx="3367278" cy="8306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60120" y="2743195"/>
            <a:ext cx="3367278" cy="3433769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14316" y="1828457"/>
            <a:ext cx="3367278" cy="83069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14316" y="2743195"/>
            <a:ext cx="3367278" cy="3433769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/>
              <a:t>9/21/2012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61286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/>
              <a:t>9/21/2012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41611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/>
              <a:t>9/21/2012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30296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>
            <a:lvl1pPr>
              <a:defRPr sz="3000"/>
            </a:lvl1pPr>
          </a:lstStyle>
          <a:p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39173" y="2465294"/>
            <a:ext cx="4042421" cy="4392706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68863" y="2465295"/>
            <a:ext cx="2876156" cy="3711669"/>
          </a:xfrm>
        </p:spPr>
        <p:txBody>
          <a:bodyPr>
            <a:normAutofit/>
          </a:bodyPr>
          <a:lstStyle>
            <a:lvl1pPr marL="0" indent="0">
              <a:spcBef>
                <a:spcPts val="1500"/>
              </a:spcBef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/>
              <a:t>9/21/2012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14742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>
            <a:lvl1pPr>
              <a:defRPr sz="3000"/>
            </a:lvl1pPr>
          </a:lstStyle>
          <a:p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39173" y="1828456"/>
            <a:ext cx="4042421" cy="5029544"/>
          </a:xfrm>
        </p:spPr>
        <p:txBody>
          <a:bodyPr tIns="13716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68864" y="2465294"/>
            <a:ext cx="2876156" cy="3711669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FE9AC-F15C-4FA0-A6F1-298829FA691D}" type="datetimeFigureOut">
              <a:rPr/>
              <a:t>9/21/2012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266BE7-899D-4075-917F-DBDE33B6B692}" type="slidenum">
              <a:rPr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61366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347472"/>
            <a:ext cx="9141714" cy="118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0" y="457201"/>
            <a:ext cx="9141714" cy="1371257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960120" y="466344"/>
            <a:ext cx="7221474" cy="1362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0120" y="2190749"/>
            <a:ext cx="7221474" cy="39862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60121" y="6356351"/>
            <a:ext cx="14789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CFE9AC-F15C-4FA0-A6F1-298829FA691D}" type="datetimeFigureOut">
              <a:rPr/>
              <a:t>9/21/2012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439080" y="6356351"/>
            <a:ext cx="4265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04920" y="6356351"/>
            <a:ext cx="14766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266BE7-899D-4075-917F-DBDE33B6B692}" type="slidenum">
              <a:rPr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71921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5000"/>
        </a:lnSpc>
        <a:spcBef>
          <a:spcPct val="0"/>
        </a:spcBef>
        <a:buNone/>
        <a:defRPr sz="30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500"/>
        </a:spcBef>
        <a:buFont typeface="Wingdings" panose="05000000000000000000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 err="1" smtClean="0"/>
              <a:t>Tecnicas</a:t>
            </a:r>
            <a:r>
              <a:rPr lang="en-US" sz="4000" dirty="0" smtClean="0"/>
              <a:t> de </a:t>
            </a:r>
            <a:r>
              <a:rPr lang="en-US" sz="4000" dirty="0" err="1" smtClean="0"/>
              <a:t>estudio</a:t>
            </a:r>
            <a:r>
              <a:rPr lang="en-US" sz="4000" dirty="0" smtClean="0"/>
              <a:t> en </a:t>
            </a:r>
            <a:r>
              <a:rPr lang="en-US" sz="4000" dirty="0" err="1" smtClean="0"/>
              <a:t>Biologia</a:t>
            </a:r>
            <a:r>
              <a:rPr lang="en-US" sz="4000" dirty="0" smtClean="0"/>
              <a:t> </a:t>
            </a:r>
            <a:r>
              <a:rPr lang="en-US" sz="4000" dirty="0" err="1" smtClean="0"/>
              <a:t>Celular</a:t>
            </a:r>
            <a:r>
              <a:rPr lang="en-US" sz="4000" dirty="0" smtClean="0"/>
              <a:t>.</a:t>
            </a:r>
            <a:br>
              <a:rPr lang="en-US" sz="4000" dirty="0" smtClean="0"/>
            </a:br>
            <a:r>
              <a:rPr lang="en-US" sz="4000" dirty="0" err="1" smtClean="0"/>
              <a:t>Microscopía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2000" b="1" dirty="0" err="1" smtClean="0"/>
              <a:t>Biologia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Celular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Veterinaria</a:t>
            </a:r>
            <a:r>
              <a:rPr lang="en-US" sz="2000" b="1" dirty="0" smtClean="0"/>
              <a:t>. Primavera 2013. </a:t>
            </a:r>
          </a:p>
          <a:p>
            <a:r>
              <a:rPr lang="en-US" sz="2000" b="1" dirty="0" smtClean="0"/>
              <a:t>M. en C. Carlos Gerardo Castillo S.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732698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25438"/>
            <a:ext cx="6858000" cy="620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9435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8680"/>
            <a:ext cx="4478546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732" y="3429000"/>
            <a:ext cx="3960440" cy="3231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646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76672"/>
            <a:ext cx="7296811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4739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99" y="571500"/>
            <a:ext cx="6786331" cy="5089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8191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 smtClean="0"/>
              <a:t>¿Cuál es el aumento máximo que puede alcanzar un microscopio?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MX" sz="3200" dirty="0" smtClean="0"/>
              <a:t>Depende de la resolución.</a:t>
            </a:r>
          </a:p>
          <a:p>
            <a:r>
              <a:rPr lang="es-MX" sz="3200" dirty="0" smtClean="0"/>
              <a:t>La capacidad de la lente para separar o distinguir entre objetos pequeños que se encuentren muy próximos.</a:t>
            </a:r>
            <a:endParaRPr lang="es-MX" sz="3200" dirty="0"/>
          </a:p>
        </p:txBody>
      </p:sp>
    </p:spTree>
    <p:extLst>
      <p:ext uri="{BB962C8B-B14F-4D97-AF65-F5344CB8AC3E}">
        <p14:creationId xmlns:p14="http://schemas.microsoft.com/office/powerpoint/2010/main" val="2101446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32201"/>
            <a:ext cx="9077728" cy="4797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0921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¿Y de que depende la resolución?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sz="2400" dirty="0" smtClean="0"/>
              <a:t>De la longitud de onda (</a:t>
            </a:r>
            <a:r>
              <a:rPr lang="el-GR" sz="2400" dirty="0" smtClean="0"/>
              <a:t>λ</a:t>
            </a:r>
            <a:r>
              <a:rPr lang="es-MX" sz="2400" dirty="0" smtClean="0"/>
              <a:t>)</a:t>
            </a:r>
          </a:p>
          <a:p>
            <a:endParaRPr lang="es-MX" dirty="0"/>
          </a:p>
          <a:p>
            <a:endParaRPr lang="es-MX" dirty="0" smtClean="0"/>
          </a:p>
          <a:p>
            <a:endParaRPr lang="es-MX" dirty="0"/>
          </a:p>
          <a:p>
            <a:endParaRPr lang="es-MX" dirty="0" smtClean="0"/>
          </a:p>
          <a:p>
            <a:endParaRPr lang="es-MX" dirty="0"/>
          </a:p>
          <a:p>
            <a:endParaRPr lang="es-MX" dirty="0" smtClean="0"/>
          </a:p>
          <a:p>
            <a:endParaRPr lang="es-MX" dirty="0"/>
          </a:p>
          <a:p>
            <a:endParaRPr lang="es-MX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780928"/>
            <a:ext cx="7659190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7270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20688"/>
            <a:ext cx="8523971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0238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sz="2400" dirty="0" smtClean="0"/>
              <a:t>De la apertura numérica</a:t>
            </a:r>
          </a:p>
          <a:p>
            <a:endParaRPr lang="es-MX" dirty="0"/>
          </a:p>
          <a:p>
            <a:endParaRPr lang="es-MX" dirty="0" smtClean="0"/>
          </a:p>
          <a:p>
            <a:endParaRPr lang="es-MX" dirty="0"/>
          </a:p>
          <a:p>
            <a:endParaRPr lang="es-MX" dirty="0" smtClean="0"/>
          </a:p>
          <a:p>
            <a:endParaRPr lang="es-MX" dirty="0"/>
          </a:p>
          <a:p>
            <a:endParaRPr lang="es-MX" dirty="0" smtClean="0"/>
          </a:p>
          <a:p>
            <a:endParaRPr lang="es-MX" dirty="0"/>
          </a:p>
          <a:p>
            <a:endParaRPr lang="es-MX" dirty="0" smtClean="0"/>
          </a:p>
          <a:p>
            <a:endParaRPr lang="es-MX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lum bright="-2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822398"/>
            <a:ext cx="7474430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277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s-MX" sz="2400" dirty="0" smtClean="0"/>
              <a:t>Del índice de refracción</a:t>
            </a:r>
          </a:p>
          <a:p>
            <a:endParaRPr lang="es-MX" dirty="0"/>
          </a:p>
          <a:p>
            <a:endParaRPr lang="es-MX" dirty="0" smtClean="0"/>
          </a:p>
          <a:p>
            <a:endParaRPr lang="es-MX" dirty="0"/>
          </a:p>
          <a:p>
            <a:endParaRPr lang="es-MX" dirty="0" smtClean="0"/>
          </a:p>
          <a:p>
            <a:endParaRPr lang="es-MX" dirty="0"/>
          </a:p>
          <a:p>
            <a:endParaRPr lang="es-MX" dirty="0" smtClean="0"/>
          </a:p>
          <a:p>
            <a:endParaRPr lang="es-MX" dirty="0"/>
          </a:p>
          <a:p>
            <a:endParaRPr lang="es-MX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lum bright="-2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214" y="2830316"/>
            <a:ext cx="3879192" cy="1767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2685" y="4171883"/>
            <a:ext cx="4810125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9778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Refracción</a:t>
            </a:r>
            <a:r>
              <a:rPr lang="en-US" dirty="0" smtClean="0"/>
              <a:t> de la </a:t>
            </a:r>
            <a:r>
              <a:rPr lang="en-US" dirty="0" err="1" smtClean="0"/>
              <a:t>luz</a:t>
            </a:r>
            <a:r>
              <a:rPr lang="en-US" dirty="0" smtClean="0"/>
              <a:t> y </a:t>
            </a:r>
            <a:r>
              <a:rPr lang="en-US" dirty="0" err="1" smtClean="0"/>
              <a:t>prismas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39" t="39040" r="45975" b="31449"/>
          <a:stretch/>
        </p:blipFill>
        <p:spPr bwMode="auto">
          <a:xfrm>
            <a:off x="289775" y="2279559"/>
            <a:ext cx="4626735" cy="3346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1461" y="1913588"/>
            <a:ext cx="3144657" cy="4944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0355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672" y="2309431"/>
            <a:ext cx="4292691" cy="3338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Postura correcta al utilizar el microscopio</a:t>
            </a:r>
            <a:endParaRPr lang="es-MX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1863569"/>
            <a:ext cx="4286250" cy="333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456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¿Usar o no usar lentes?</a:t>
            </a:r>
            <a:endParaRPr lang="es-MX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533" y="2273680"/>
            <a:ext cx="7231141" cy="352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9576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Microscopio electrónico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MX" sz="2400" dirty="0" smtClean="0"/>
              <a:t>Utilizan un haz de electrones en lugar de luz visible</a:t>
            </a:r>
          </a:p>
          <a:p>
            <a:r>
              <a:rPr lang="es-MX" sz="2400" dirty="0" smtClean="0"/>
              <a:t>Se logra una resolución mucho mayor</a:t>
            </a:r>
          </a:p>
          <a:p>
            <a:r>
              <a:rPr lang="es-MX" sz="2400" dirty="0" smtClean="0"/>
              <a:t>λ de haz de electrones: 0,04 </a:t>
            </a:r>
            <a:r>
              <a:rPr lang="es-MX" sz="2400" dirty="0" err="1" smtClean="0"/>
              <a:t>nm</a:t>
            </a:r>
            <a:endParaRPr lang="es-MX" sz="2400" dirty="0" smtClean="0"/>
          </a:p>
          <a:p>
            <a:r>
              <a:rPr lang="es-MX" sz="2400" dirty="0" smtClean="0"/>
              <a:t>De transmisión (TEM)</a:t>
            </a:r>
          </a:p>
          <a:p>
            <a:r>
              <a:rPr lang="es-MX" sz="2400" dirty="0" smtClean="0"/>
              <a:t>De barrido (SEM)</a:t>
            </a:r>
            <a:endParaRPr lang="es-MX" sz="2400" dirty="0"/>
          </a:p>
        </p:txBody>
      </p:sp>
    </p:spTree>
    <p:extLst>
      <p:ext uri="{BB962C8B-B14F-4D97-AF65-F5344CB8AC3E}">
        <p14:creationId xmlns:p14="http://schemas.microsoft.com/office/powerpoint/2010/main" val="3387028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3036" y="579549"/>
            <a:ext cx="6665956" cy="5638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6276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32" y="257577"/>
            <a:ext cx="4704668" cy="4758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3986" y="397435"/>
            <a:ext cx="3810000" cy="271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7104" y="3544910"/>
            <a:ext cx="3923763" cy="2942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0660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19" y="191133"/>
            <a:ext cx="4696625" cy="4256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0853" y="223464"/>
            <a:ext cx="3332811" cy="2221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0853" y="2922800"/>
            <a:ext cx="3533507" cy="2837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2897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166" y="403538"/>
            <a:ext cx="6090634" cy="6090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896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Lentes convergentes</a:t>
            </a:r>
            <a:endParaRPr lang="es-MX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673" y="2112053"/>
            <a:ext cx="7468180" cy="4198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345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88" y="371475"/>
            <a:ext cx="8150225" cy="611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8071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Microscopio de campo claro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sz="2400" dirty="0"/>
              <a:t>Llamado así, porque forma una imagen obscura frente a un fondo claro.</a:t>
            </a:r>
          </a:p>
          <a:p>
            <a:r>
              <a:rPr lang="es-MX" sz="2400" dirty="0"/>
              <a:t>Es un microscopio compuesto: la imagen aumentada que forma la lente del objetivo es amplificada por uno o mas lentes adicionales.</a:t>
            </a: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061319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28800"/>
            <a:ext cx="8824621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8365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32656"/>
            <a:ext cx="3097138" cy="6015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4515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2907" y="2455631"/>
            <a:ext cx="4629517" cy="309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Objetivos</a:t>
            </a:r>
            <a:endParaRPr lang="es-MX" dirty="0"/>
          </a:p>
        </p:txBody>
      </p:sp>
      <p:sp>
        <p:nvSpPr>
          <p:cNvPr id="6" name="5 Marcador de contenido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s-MX" dirty="0" smtClean="0"/>
              <a:t>El componente mas importante de un microscopio óptico</a:t>
            </a:r>
          </a:p>
          <a:p>
            <a:r>
              <a:rPr lang="es-MX" dirty="0" smtClean="0"/>
              <a:t>Los objetivos son los responsables de formar la imagen primaria y juegan un papel central en determinar la calidad de las imágenes que un microscopio es capaz de producir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411350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548680"/>
            <a:ext cx="6768752" cy="5559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9697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3462902">
  <a:themeElements>
    <a:clrScheme name="Viajes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Education_16x9.potx" id="{AA5F22BC-61EA-4F01-AB22-75117871E196}" vid="{BD0EB374-1DDC-4F15-88A9-D386288C58A6}"/>
    </a:ext>
  </a:extLst>
</a:theme>
</file>

<file path=ppt/theme/theme2.xml><?xml version="1.0" encoding="utf-8"?>
<a:theme xmlns:a="http://schemas.openxmlformats.org/drawingml/2006/main" name="Office Theme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46F0C7C-95CD-4157-B59F-1693F8160BF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TS103462902</Template>
  <TotalTime>0</TotalTime>
  <Words>219</Words>
  <Application>Microsoft Office PowerPoint</Application>
  <PresentationFormat>Presentación en pantalla (4:3)</PresentationFormat>
  <Paragraphs>45</Paragraphs>
  <Slides>26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26</vt:i4>
      </vt:variant>
    </vt:vector>
  </HeadingPairs>
  <TitlesOfParts>
    <vt:vector size="27" baseType="lpstr">
      <vt:lpstr>TS103462902</vt:lpstr>
      <vt:lpstr>Tecnicas de estudio en Biologia Celular. Microscopía</vt:lpstr>
      <vt:lpstr>Refracción de la luz y prismas</vt:lpstr>
      <vt:lpstr>Lentes convergentes</vt:lpstr>
      <vt:lpstr>Presentación de PowerPoint</vt:lpstr>
      <vt:lpstr>Microscopio de campo claro</vt:lpstr>
      <vt:lpstr>Presentación de PowerPoint</vt:lpstr>
      <vt:lpstr>Presentación de PowerPoint</vt:lpstr>
      <vt:lpstr>Objetivos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¿Cuál es el aumento máximo que puede alcanzar un microscopio?</vt:lpstr>
      <vt:lpstr>Presentación de PowerPoint</vt:lpstr>
      <vt:lpstr>¿Y de que depende la resolución?</vt:lpstr>
      <vt:lpstr>Presentación de PowerPoint</vt:lpstr>
      <vt:lpstr>Presentación de PowerPoint</vt:lpstr>
      <vt:lpstr>Presentación de PowerPoint</vt:lpstr>
      <vt:lpstr>Postura correcta al utilizar el microscopio</vt:lpstr>
      <vt:lpstr>¿Usar o no usar lentes?</vt:lpstr>
      <vt:lpstr>Microscopio electrónico</vt:lpstr>
      <vt:lpstr>Presentación de PowerPoint</vt:lpstr>
      <vt:lpstr>Presentación de PowerPoint</vt:lpstr>
      <vt:lpstr>Presentación de PowerPoint</vt:lpstr>
      <vt:lpstr>Presentación de PowerPoint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2012-12-30T04:16:13Z</dcterms:created>
  <dcterms:modified xsi:type="dcterms:W3CDTF">2013-01-05T09:24:09Z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TC034629029991</vt:lpwstr>
  </property>
</Properties>
</file>